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3" r:id="rId4"/>
    <p:sldId id="268" r:id="rId5"/>
    <p:sldId id="270" r:id="rId6"/>
    <p:sldId id="26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9" r:id="rId16"/>
    <p:sldId id="266" r:id="rId17"/>
    <p:sldId id="272" r:id="rId18"/>
    <p:sldId id="271" r:id="rId19"/>
    <p:sldId id="274" r:id="rId20"/>
    <p:sldId id="275" r:id="rId21"/>
  </p:sldIdLst>
  <p:sldSz cx="12192000" cy="6858000"/>
  <p:notesSz cx="6858000" cy="9144000"/>
  <p:defaultTextStyle>
    <a:defPPr>
      <a:defRPr lang="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/>
    <p:restoredTop sz="94604"/>
  </p:normalViewPr>
  <p:slideViewPr>
    <p:cSldViewPr snapToGrid="0">
      <p:cViewPr varScale="1">
        <p:scale>
          <a:sx n="137" d="100"/>
          <a:sy n="137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6806" cy="468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D4BE-F699-5781-FF58-9ECB7558B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39273-4430-568A-CF3A-B5065D235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A7756-6A8F-8763-36D1-3B5CA8DD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727D-D816-32C9-EBB7-EFBF7D72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5DC2C-2456-1F39-7A11-0834582C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1030555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B171-F44C-AD60-CD26-01C78CF5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47758-2392-3C75-C692-E2F8E4AC4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86CB9-9333-98E6-211E-3E29BF25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7200-3D5A-F845-82FA-3B3E7694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B5BCE-D88D-C9C9-1B63-02CCF3A3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117237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C3790-6C0A-EFEB-E8B4-710947E47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0B327-5D4C-60DA-7E0E-F1A2FA8BC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8F0D-B7DE-C2DC-EA1D-10D52BE2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78B2F-A754-6D9C-BAF0-36C7CDA3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AFD1F-E67B-5DE1-BE21-ECCD382E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206932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1C3B-5CD6-28E0-25EB-5ED35C6F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2D21-07B3-94AC-61B8-5F5D0DB8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41B43-0271-F066-72CC-E4EC27EF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C96C-C6AE-71AE-F940-D5D5320F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56F66-B17C-4FD5-25FA-33B23872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299058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0BD2-4DC2-4444-2AEB-9198F61E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982E9-53A6-CC4B-B68A-E24D3BE95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563E0-33BA-8B4E-6CAB-7C0D1510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E7975-EC81-E72B-4E03-F558B52D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966AB-B72C-E9A1-2A11-AF0E6166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369083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BD24-9A91-D5D0-9B9F-059BB887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1630F-9D48-986B-FF5F-EE0F9B70A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2D2CA-9BE9-FD02-039E-9C22A2AA5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590D8-844A-A768-3D52-6E6D9F6E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8CADE-C609-8091-671B-722693D7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67B56-428B-87FA-17FD-04EC4EB3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32355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F023-1C0F-8CC6-AEA2-FAA2171F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B917-689B-96C7-6522-ECD17A992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7989D-FBAA-47D5-B404-3D16CAC25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BD1F8-1925-727E-E32A-8C52668A0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E6566-BB9E-B4EB-596E-47ACA3F29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5AA524-835A-1FA5-3943-E05D92AA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38AAE-CCF1-8AC3-09D9-424BD40E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803F9-CBC6-D3D1-13E7-F9021B7F8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41197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CE69-CBAE-733A-45CD-15D5D7D9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033D5-5F43-F2FF-823B-385D72E5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A2D82-8F8C-A768-6E62-E8B0B7F1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38922-C023-23FA-87DA-765B3B8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400811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41B95-8C8F-22FF-A074-CF9CDE5A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D55B3-3D8D-7FA0-88A6-3FEDE665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292FF-46C0-18B4-BA4E-1A2DC7DB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53719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8F80-972C-BC15-F356-C74C27503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FD2B-5B13-49FA-2850-6D4891D58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3896B-815A-33E8-4953-8027D3CA3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61FE5-ABA4-45F9-7338-058435B0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6BD21-AECF-68E4-6048-117B02CD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59F81-DB22-A10C-5B53-D86698D8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423280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6719-958F-1826-3A7E-64AC1E63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18356-547D-F910-37EF-BBAD8678B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79B76-A32D-E815-A36C-F218B9AF7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76B53-29C3-0791-DCE6-27C3349F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346AF-39EB-9C48-B834-35D5BE14C309}" type="datetimeFigureOut">
              <a:rPr lang="en-EC"/>
              <a:t>24/4/25</a:t>
            </a:fld>
            <a:endParaRPr lang="en-EC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61DEE-F315-270C-A965-AAD1C6D7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C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7D3AC-A12D-64F8-811C-42340E04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DE86C-7507-604B-81E1-25402DEAD4EA}" type="slidenum">
              <a:rPr lang="en-EC"/>
              <a:t>‹#›</a:t>
            </a:fld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13674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279D50-4DB8-27A6-408B-B6A1BD57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9ECF7-431F-A3ED-6F0F-86DB5EFC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6115D-2BBC-1618-3B08-AB7CC2219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4346AF-39EB-9C48-B834-35D5BE14C309}" type="datetimeFigureOut">
              <a:t>24/4/25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504DE-6B21-5EDA-B93F-AA75B9422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BBA27-6E3A-DA07-CDEC-FCD3211B1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FDE86C-7507-604B-81E1-25402DEAD4EA}" type="slidenum">
              <a:rPr lang="en-EC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21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9006-C9B1-E0CD-184A-2595EC061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839" y="1122363"/>
            <a:ext cx="9838062" cy="2387600"/>
          </a:xfrm>
        </p:spPr>
        <p:txBody>
          <a:bodyPr>
            <a:noAutofit/>
          </a:bodyPr>
          <a:lstStyle/>
          <a:p>
            <a:r>
              <a:rPr lang="en-US" sz="4400" b="1"/>
              <a:t>Li, C., et al (2022). </a:t>
            </a:r>
            <a:r>
              <a:rPr lang="es" sz="4400" b="1">
                <a:effectLst/>
              </a:rPr>
              <a:t>Aprendizaje profundo para la clasificación de las etapas del sueño con espectrograma EEG</a:t>
            </a:r>
            <a:endParaRPr sz="4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D6E9A-0099-C96A-A451-989860DF6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1037" y="4898571"/>
            <a:ext cx="9144000" cy="133420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s-419"/>
              <a:t>Daniel Hinostroza</a:t>
            </a:r>
          </a:p>
          <a:p>
            <a:pPr algn="r"/>
            <a:r>
              <a:rPr lang="es-419"/>
              <a:t>Maestría de Ing. Biomédica</a:t>
            </a:r>
          </a:p>
          <a:p>
            <a:pPr algn="r"/>
            <a:r>
              <a:rPr lang="es-419"/>
              <a:t>Universidad Politécnica Salesiana</a:t>
            </a:r>
          </a:p>
          <a:p>
            <a:pPr algn="r"/>
            <a:r>
              <a:rPr lang="es-419"/>
              <a:t>2025-04-24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805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8EFD-8D01-0B55-2311-20A801B3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" sz="3600" b="1">
                <a:effectLst/>
              </a:rPr>
              <a:t>El modelo EEGSNet tiene dos módulos principales</a:t>
            </a:r>
            <a:endParaRPr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81687-629B-9C88-FEB8-49CFBCFD2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001418" cy="4351338"/>
          </a:xfrm>
        </p:spPr>
        <p:txBody>
          <a:bodyPr>
            <a:normAutofit lnSpcReduction="10000"/>
          </a:bodyPr>
          <a:lstStyle/>
          <a:p>
            <a:pPr algn="l">
              <a:buNone/>
            </a:pPr>
            <a:r>
              <a:rPr lang="es" sz="2000">
                <a:effectLst/>
              </a:rPr>
              <a:t>◦ Un </a:t>
            </a:r>
            <a:r>
              <a:rPr lang="es" sz="2000" b="1">
                <a:effectLst/>
              </a:rPr>
              <a:t>módulo de extracción de características </a:t>
            </a:r>
            <a:r>
              <a:rPr lang="es" sz="2000">
                <a:effectLst/>
              </a:rPr>
              <a:t>que emplea una red CNN con núcleos de convolución multicapa.</a:t>
            </a:r>
          </a:p>
          <a:p>
            <a:pPr>
              <a:buNone/>
            </a:pPr>
            <a:r>
              <a:rPr lang="es" sz="1600"/>
              <a:t>	Este módulo extrae características locales de los espectrogramas de EEG, como color, posición e información de contorno.</a:t>
            </a:r>
          </a:p>
          <a:p>
            <a:pPr algn="l">
              <a:buNone/>
            </a:pPr>
            <a:r>
              <a:rPr lang="es" sz="2000">
                <a:effectLst/>
              </a:rPr>
              <a:t>◦ Un </a:t>
            </a:r>
            <a:r>
              <a:rPr lang="es" sz="2000" b="1">
                <a:effectLst/>
              </a:rPr>
              <a:t>módulo de aprendizaje secuencial </a:t>
            </a:r>
            <a:r>
              <a:rPr lang="es" sz="2000">
                <a:effectLst/>
              </a:rPr>
              <a:t>que utiliza redes de memoria bidireccional largas de corto plazo (Bi-LSTM).</a:t>
            </a:r>
          </a:p>
          <a:p>
            <a:pPr>
              <a:buNone/>
            </a:pPr>
            <a:r>
              <a:rPr lang="es" sz="1600">
                <a:effectLst/>
              </a:rPr>
              <a:t>	Este módulo busca aprender y modelar las relaciones de transición entre las etapas de sueño adyacentes para mejorar la clasificación</a:t>
            </a:r>
            <a:r>
              <a:rPr lang="es-419" sz="1600">
                <a:effectLst/>
              </a:rPr>
              <a:t>.</a:t>
            </a:r>
            <a:endParaRPr lang="en-US" sz="1100">
              <a:effectLst/>
              <a:latin typeface="Helvetica" pitchFamily="2" charset="0"/>
            </a:endParaRPr>
          </a:p>
          <a:p>
            <a:pPr algn="l">
              <a:buNone/>
            </a:pPr>
            <a:endParaRPr lang="es" sz="1600">
              <a:effectLst/>
            </a:endParaRPr>
          </a:p>
          <a:p>
            <a:pPr algn="l">
              <a:buNone/>
            </a:pPr>
            <a:endParaRPr lang="en-US" sz="2000">
              <a:effectLst/>
            </a:endParaRPr>
          </a:p>
          <a:p>
            <a:endParaRPr sz="2000"/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1072AD7B-A1CB-6B45-061D-99821698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825625"/>
            <a:ext cx="7429500" cy="4064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35D839-43F3-863E-399F-BB3041198692}"/>
              </a:ext>
            </a:extLst>
          </p:cNvPr>
          <p:cNvCxnSpPr/>
          <p:nvPr/>
        </p:nvCxnSpPr>
        <p:spPr>
          <a:xfrm>
            <a:off x="4406747" y="2005070"/>
            <a:ext cx="3944039" cy="2126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BD65F5-7D30-23BB-FD78-5508C3486811}"/>
              </a:ext>
            </a:extLst>
          </p:cNvPr>
          <p:cNvCxnSpPr>
            <a:cxnSpLocks/>
          </p:cNvCxnSpPr>
          <p:nvPr/>
        </p:nvCxnSpPr>
        <p:spPr>
          <a:xfrm>
            <a:off x="4406747" y="4001294"/>
            <a:ext cx="5530467" cy="526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3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9A37-92A1-715B-4BC6-46FF6E2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b="1">
                <a:effectLst/>
              </a:rPr>
              <a:t>Clasificador auxiliar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6C4-1122-6B2F-5E30-51C6D1F9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4275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">
                <a:effectLst/>
              </a:rPr>
              <a:t>El modelo incorpora un </a:t>
            </a:r>
            <a:r>
              <a:rPr lang="es" b="1">
                <a:effectLst/>
              </a:rPr>
              <a:t>clasificador auxiliar </a:t>
            </a:r>
            <a:r>
              <a:rPr lang="es">
                <a:effectLst/>
              </a:rPr>
              <a:t>luego del módulo de extracción de características, para evitar la pérdida de detalles durante el proceso posterior de aprendizaje de la secuencia.</a:t>
            </a:r>
            <a:endParaRPr/>
          </a:p>
        </p:txBody>
      </p:sp>
      <p:pic>
        <p:nvPicPr>
          <p:cNvPr id="5" name="Picture 4" descr="A diagram of a sequence learning&#10;&#10;AI-generated content may be incorrect.">
            <a:extLst>
              <a:ext uri="{FF2B5EF4-FFF2-40B4-BE49-F238E27FC236}">
                <a16:creationId xmlns:a16="http://schemas.microsoft.com/office/drawing/2014/main" id="{CE7B9A01-F54F-8B01-1EDE-267387A70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75" y="1908625"/>
            <a:ext cx="7366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5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E091-01DE-559F-DE96-A3B114B2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s" b="1">
                <a:effectLst/>
              </a:rPr>
              <a:t>Objetivo clave del modelo EEGSNet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1F8EC-383E-3A6E-8E69-732001463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0701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" b="1"/>
              <a:t>	</a:t>
            </a:r>
            <a:r>
              <a:rPr lang="es"/>
              <a:t>M</a:t>
            </a:r>
            <a:r>
              <a:rPr lang="es">
                <a:effectLst/>
              </a:rPr>
              <a:t>ejorar la precisión </a:t>
            </a:r>
            <a:r>
              <a:rPr lang="es"/>
              <a:t>y el rendimiento general</a:t>
            </a:r>
            <a:r>
              <a:rPr lang="es">
                <a:effectLst/>
              </a:rPr>
              <a:t> de la clasificación de la fase N1 del sueño.</a:t>
            </a:r>
          </a:p>
        </p:txBody>
      </p:sp>
    </p:spTree>
    <p:extLst>
      <p:ext uri="{BB962C8B-B14F-4D97-AF65-F5344CB8AC3E}">
        <p14:creationId xmlns:p14="http://schemas.microsoft.com/office/powerpoint/2010/main" val="729515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4B53-F7B0-2AF2-5299-A5D01651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7135" cy="769611"/>
          </a:xfrm>
        </p:spPr>
        <p:txBody>
          <a:bodyPr>
            <a:normAutofit fontScale="90000"/>
          </a:bodyPr>
          <a:lstStyle/>
          <a:p>
            <a:r>
              <a:rPr lang="es" b="1"/>
              <a:t>Conjuntos de datos para evaluar el modelo EEGSNet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9D53F-1068-A68D-67EA-48071C636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48497" cy="435133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" b="1"/>
              <a:t>PhysioNet</a:t>
            </a:r>
            <a:endParaRPr lang="en-US">
              <a:effectLst/>
            </a:endParaRPr>
          </a:p>
          <a:p>
            <a:pPr>
              <a:buNone/>
            </a:pPr>
            <a:r>
              <a:rPr lang="es-419" sz="2200">
                <a:effectLst/>
              </a:rPr>
              <a:t>     </a:t>
            </a:r>
            <a:r>
              <a:rPr lang="en-US" sz="2200"/>
              <a:t>Sleep-edf-database-expanded (Sleep-edfx); </a:t>
            </a:r>
            <a:r>
              <a:rPr lang="es" sz="2200"/>
              <a:t>8.72 GB</a:t>
            </a:r>
          </a:p>
          <a:p>
            <a:pPr>
              <a:buNone/>
            </a:pPr>
            <a:r>
              <a:rPr lang="es-419" sz="2200">
                <a:effectLst/>
              </a:rPr>
              <a:t>     Sleep-edf-database (Sleep-edf); 329,9 MB</a:t>
            </a:r>
          </a:p>
          <a:p>
            <a:pPr>
              <a:buNone/>
            </a:pPr>
            <a:r>
              <a:rPr lang="es" b="1">
                <a:effectLst/>
              </a:rPr>
              <a:t>Sleep Heart Health Study</a:t>
            </a:r>
            <a:r>
              <a:rPr lang="es">
                <a:effectLst/>
              </a:rPr>
              <a:t> (SHHS)*</a:t>
            </a:r>
          </a:p>
          <a:p>
            <a:pPr>
              <a:buNone/>
            </a:pPr>
            <a:endParaRPr lang="es"/>
          </a:p>
          <a:p>
            <a:pPr>
              <a:buNone/>
            </a:pPr>
            <a:endParaRPr lang="es"/>
          </a:p>
          <a:p>
            <a:pPr>
              <a:buNone/>
            </a:pPr>
            <a:r>
              <a:rPr lang="en-US" sz="2200">
                <a:effectLst/>
              </a:rPr>
              <a:t>Otros conjuntos de datos de acceso abierto (no usados en el estudio de Li, et al.) son ISRUC-Sleep, y MASS, que se destacan por su disponibilidad y diversidad</a:t>
            </a:r>
          </a:p>
          <a:p>
            <a:pPr>
              <a:buNone/>
            </a:pPr>
            <a:r>
              <a:rPr lang="en-US" sz="2200"/>
              <a:t>*El uso de SHHS, PhysioNet Challenge 2018, MIT-BIH, o UCD es comparativamente bajo, debido a los accesos restringidos y tienen tamaño pequeño. En el caso de SHHS, </a:t>
            </a:r>
            <a:r>
              <a:rPr lang="es" sz="2200">
                <a:effectLst/>
              </a:rPr>
              <a:t>n</a:t>
            </a:r>
            <a:r>
              <a:rPr lang="es" sz="2200"/>
              <a:t>o se pudo descargar porque el trámite requiere de 2 semanas.</a:t>
            </a:r>
            <a:endParaRPr lang="en-US" sz="2200">
              <a:effectLst/>
            </a:endParaRPr>
          </a:p>
          <a:p>
            <a:pPr>
              <a:buNone/>
            </a:pPr>
            <a:endParaRPr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B6BA9-1B68-FA75-C699-D87D951F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462"/>
          <a:stretch/>
        </p:blipFill>
        <p:spPr>
          <a:xfrm>
            <a:off x="7186697" y="1001873"/>
            <a:ext cx="4392030" cy="585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7C19-EFE4-4010-17BE-9FF9A884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r>
              <a:rPr lang="es" b="1">
                <a:effectLst/>
              </a:rPr>
              <a:t>Principales contribuciones del artículo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81D2B-462D-D522-F4E2-0CFBA273B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791"/>
            <a:ext cx="10515600" cy="212625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" sz="2000" b="1">
                <a:effectLst/>
              </a:rPr>
              <a:t>Espectrogramas EEG como entrada</a:t>
            </a:r>
          </a:p>
          <a:p>
            <a:pPr>
              <a:buNone/>
            </a:pPr>
            <a:r>
              <a:rPr lang="es" sz="2000" b="1">
                <a:effectLst/>
              </a:rPr>
              <a:t>CNN para la extracción de características</a:t>
            </a:r>
          </a:p>
          <a:p>
            <a:pPr>
              <a:buNone/>
            </a:pPr>
            <a:r>
              <a:rPr lang="es" sz="2000" b="1">
                <a:effectLst/>
              </a:rPr>
              <a:t>Bi-LSTM para el aprendizaje secuencial</a:t>
            </a:r>
          </a:p>
          <a:p>
            <a:pPr>
              <a:buNone/>
            </a:pPr>
            <a:r>
              <a:rPr lang="es" sz="2000" b="1">
                <a:effectLst/>
              </a:rPr>
              <a:t>Paso por cinco bloques convolucionales </a:t>
            </a:r>
            <a:r>
              <a:rPr lang="es" sz="2000">
                <a:effectLst/>
              </a:rPr>
              <a:t>para obtener las dependencias temporales en las transiciones de las etapas del sueño.</a:t>
            </a:r>
          </a:p>
          <a:p>
            <a:pPr>
              <a:buNone/>
            </a:pPr>
            <a:r>
              <a:rPr lang="es" sz="2000" b="1"/>
              <a:t>Clasificador auxiliar</a:t>
            </a:r>
            <a:r>
              <a:rPr lang="es" sz="2000"/>
              <a:t> para ayudar a entrenar a la red</a:t>
            </a:r>
            <a:endParaRPr sz="2000"/>
          </a:p>
        </p:txBody>
      </p:sp>
      <p:pic>
        <p:nvPicPr>
          <p:cNvPr id="5" name="Picture 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BE26F886-53A7-90C2-4C7A-6C1C70B96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551"/>
          <a:stretch/>
        </p:blipFill>
        <p:spPr>
          <a:xfrm>
            <a:off x="2057096" y="3334843"/>
            <a:ext cx="8077807" cy="34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7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608E-3309-F633-AA4C-EA53B5BB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b="1"/>
              <a:t>Resultados del modelo </a:t>
            </a:r>
            <a:r>
              <a:rPr lang="es" b="1"/>
              <a:t>EEGSNet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DB29-83E5-EF51-9E2A-97915DA5A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318" y="1690688"/>
            <a:ext cx="10515600" cy="48474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2400" i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Precisión, MF1 y Kappa en la clasificación de los siguientes conjuntos de datos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DBF55D-81DF-A56C-A269-147AF1886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9682"/>
              </p:ext>
            </p:extLst>
          </p:nvPr>
        </p:nvGraphicFramePr>
        <p:xfrm>
          <a:off x="2093092" y="2429219"/>
          <a:ext cx="85625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728">
                  <a:extLst>
                    <a:ext uri="{9D8B030D-6E8A-4147-A177-3AD203B41FA5}">
                      <a16:colId xmlns:a16="http://schemas.microsoft.com/office/drawing/2014/main" val="1234872733"/>
                    </a:ext>
                  </a:extLst>
                </a:gridCol>
                <a:gridCol w="1846550">
                  <a:extLst>
                    <a:ext uri="{9D8B030D-6E8A-4147-A177-3AD203B41FA5}">
                      <a16:colId xmlns:a16="http://schemas.microsoft.com/office/drawing/2014/main" val="4232411057"/>
                    </a:ext>
                  </a:extLst>
                </a:gridCol>
                <a:gridCol w="2140639">
                  <a:extLst>
                    <a:ext uri="{9D8B030D-6E8A-4147-A177-3AD203B41FA5}">
                      <a16:colId xmlns:a16="http://schemas.microsoft.com/office/drawing/2014/main" val="3754266178"/>
                    </a:ext>
                  </a:extLst>
                </a:gridCol>
                <a:gridCol w="2140639">
                  <a:extLst>
                    <a:ext uri="{9D8B030D-6E8A-4147-A177-3AD203B41FA5}">
                      <a16:colId xmlns:a16="http://schemas.microsoft.com/office/drawing/2014/main" val="685097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Conjunto de datos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Precisión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MF1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Kappa</a:t>
                      </a:r>
                      <a:endParaRPr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2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Sleep-EDFX-8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94,17%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87,78%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0,91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0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Sleep-EDFX-20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86,82%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81,57%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0,82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297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Sleep-EDFX-78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83,02%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77,26%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0,77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414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SHHS</a:t>
                      </a:r>
                      <a:endParaRPr lang="en-US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85,12%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78,54%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0,79</a:t>
                      </a:r>
                      <a:endParaRPr i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21205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6364B6-B35F-C44B-9B27-DFE32FC68321}"/>
              </a:ext>
            </a:extLst>
          </p:cNvPr>
          <p:cNvCxnSpPr>
            <a:cxnSpLocks/>
          </p:cNvCxnSpPr>
          <p:nvPr/>
        </p:nvCxnSpPr>
        <p:spPr>
          <a:xfrm>
            <a:off x="503853" y="3545634"/>
            <a:ext cx="15115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A7EC67-0D56-A660-E211-D952532D9527}"/>
              </a:ext>
            </a:extLst>
          </p:cNvPr>
          <p:cNvSpPr txBox="1"/>
          <p:nvPr/>
        </p:nvSpPr>
        <p:spPr>
          <a:xfrm>
            <a:off x="364816" y="3171653"/>
            <a:ext cx="1809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Sleep-EDFX-40</a:t>
            </a:r>
            <a:endParaRPr lang="en-US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289EE4-6CC0-6C9C-DCF0-DFE08034C918}"/>
              </a:ext>
            </a:extLst>
          </p:cNvPr>
          <p:cNvCxnSpPr/>
          <p:nvPr/>
        </p:nvCxnSpPr>
        <p:spPr>
          <a:xfrm>
            <a:off x="2015412" y="4105469"/>
            <a:ext cx="1007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60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5E61-E5A8-134F-1766-AC350347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b="1">
                <a:effectLst/>
              </a:rPr>
              <a:t>Limitaciones de la investigación de Li, et al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F1A76-C6DA-C7BB-F388-9972AAD3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4427" cy="4351338"/>
          </a:xfrm>
        </p:spPr>
        <p:txBody>
          <a:bodyPr>
            <a:normAutofit/>
          </a:bodyPr>
          <a:lstStyle/>
          <a:p>
            <a:r>
              <a:rPr lang="es"/>
              <a:t>Muchos casos N1 se clasificaron erróneamente como N2.</a:t>
            </a:r>
          </a:p>
          <a:p>
            <a:pPr marL="457200" lvl="1" indent="0">
              <a:buNone/>
            </a:pPr>
            <a:r>
              <a:rPr lang="es">
                <a:effectLst/>
              </a:rPr>
              <a:t>La </a:t>
            </a:r>
            <a:r>
              <a:rPr lang="es" b="1">
                <a:effectLst/>
              </a:rPr>
              <a:t>precisión del reconocimiento para la etapa del sueño N1 siguió siendo menor </a:t>
            </a:r>
            <a:r>
              <a:rPr lang="es">
                <a:effectLst/>
              </a:rPr>
              <a:t>vs otras etapas</a:t>
            </a:r>
          </a:p>
          <a:p>
            <a:r>
              <a:rPr lang="es">
                <a:effectLst/>
              </a:rPr>
              <a:t>La </a:t>
            </a:r>
            <a:r>
              <a:rPr lang="es" b="1">
                <a:effectLst/>
              </a:rPr>
              <a:t>inclusión de Bi-LSTM aumenta la complejidad del modelo</a:t>
            </a:r>
            <a:r>
              <a:rPr lang="es">
                <a:effectLst/>
              </a:rPr>
              <a:t>.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614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EEC7-8369-7EC3-7C62-C7785EC1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>
            <a:normAutofit/>
          </a:bodyPr>
          <a:lstStyle/>
          <a:p>
            <a:r>
              <a:rPr lang="es-419" sz="4000" b="1"/>
              <a:t>Estado actual del conjunto de datos sleep-edfx</a:t>
            </a:r>
            <a:endParaRPr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5082-5ED7-146D-EAB2-EEBE4C9A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110"/>
            <a:ext cx="10515600" cy="3110269"/>
          </a:xfrm>
        </p:spPr>
        <p:txBody>
          <a:bodyPr>
            <a:normAutofit/>
          </a:bodyPr>
          <a:lstStyle/>
          <a:p>
            <a:r>
              <a:rPr lang="es-419" sz="2000"/>
              <a:t>Simulacro con sleep-edf (8 pacientes): </a:t>
            </a:r>
            <a:r>
              <a:rPr lang="es-419" sz="2000">
                <a:solidFill>
                  <a:schemeClr val="accent6"/>
                </a:solidFill>
              </a:rPr>
              <a:t>completo</a:t>
            </a:r>
          </a:p>
          <a:p>
            <a:r>
              <a:rPr lang="es-419" sz="2000"/>
              <a:t>Simulacro con sleep-edfx (40 pacientes y dos lecturas en la noche): </a:t>
            </a:r>
            <a:r>
              <a:rPr lang="es-419" sz="2000">
                <a:solidFill>
                  <a:schemeClr val="accent4"/>
                </a:solidFill>
              </a:rPr>
              <a:t>esperando la culminación de run_LOSO_CV_Training.m para iniciar run_LOSO_CV_Training2.m (Bi-LSTM)</a:t>
            </a:r>
          </a:p>
          <a:p>
            <a:r>
              <a:rPr lang="es-419" sz="2000"/>
              <a:t>Repetir la ejecución de sleep-edfx con 78 sujetos</a:t>
            </a:r>
          </a:p>
          <a:p>
            <a:r>
              <a:rPr lang="es-419" sz="2000"/>
              <a:t>Ejecutar el guión para SHHS</a:t>
            </a:r>
          </a:p>
          <a:p>
            <a:r>
              <a:rPr lang="es-419" sz="2000"/>
              <a:t>Comparar los resultados con Elderle, 2021 y Li, 2022</a:t>
            </a:r>
          </a:p>
          <a:p>
            <a:r>
              <a:rPr lang="es-419" sz="2000"/>
              <a:t>Plantear otro abordaje, asistido por IA (Gemini 2.5 Pro)</a:t>
            </a:r>
            <a:endParaRPr sz="20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519B9E-5DD3-5156-A4A6-742E684C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66" y="3965511"/>
            <a:ext cx="8349852" cy="2793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905C7-E119-D0D4-6AF6-DABDB40889B3}"/>
              </a:ext>
            </a:extLst>
          </p:cNvPr>
          <p:cNvSpPr txBox="1"/>
          <p:nvPr/>
        </p:nvSpPr>
        <p:spPr>
          <a:xfrm>
            <a:off x="9675845" y="3508310"/>
            <a:ext cx="232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/>
              <a:t>¡No reconoce el GPU!</a:t>
            </a:r>
            <a:endParaRPr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4E8C6D-6075-D974-CB5D-BA2872334247}"/>
              </a:ext>
            </a:extLst>
          </p:cNvPr>
          <p:cNvCxnSpPr/>
          <p:nvPr/>
        </p:nvCxnSpPr>
        <p:spPr>
          <a:xfrm flipH="1">
            <a:off x="7688424" y="3877642"/>
            <a:ext cx="2920482" cy="7690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77B641-90F8-856D-6EB1-070D26C1CE73}"/>
              </a:ext>
            </a:extLst>
          </p:cNvPr>
          <p:cNvSpPr txBox="1"/>
          <p:nvPr/>
        </p:nvSpPr>
        <p:spPr>
          <a:xfrm>
            <a:off x="9675845" y="4605514"/>
            <a:ext cx="2323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/>
              <a:t>MacBook Pro M2 Max</a:t>
            </a:r>
          </a:p>
          <a:p>
            <a:r>
              <a:rPr lang="es-419"/>
              <a:t>12 núcleos</a:t>
            </a:r>
          </a:p>
          <a:p>
            <a:r>
              <a:rPr lang="es-419"/>
              <a:t>64 GB RAM</a:t>
            </a:r>
          </a:p>
          <a:p>
            <a:r>
              <a:rPr lang="es-419"/>
              <a:t>1 TB SSD</a:t>
            </a:r>
          </a:p>
          <a:p>
            <a:r>
              <a:rPr lang="es-419"/>
              <a:t>GPU 38 núcleos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161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C29A-DBB6-FAC0-1BB3-F40A0F5C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2" y="365125"/>
            <a:ext cx="2446176" cy="1325563"/>
          </a:xfrm>
        </p:spPr>
        <p:txBody>
          <a:bodyPr/>
          <a:lstStyle/>
          <a:p>
            <a:r>
              <a:rPr lang="es-419" b="1"/>
              <a:t>Guiones</a:t>
            </a:r>
            <a:endParaRPr b="1"/>
          </a:p>
        </p:txBody>
      </p:sp>
      <p:pic>
        <p:nvPicPr>
          <p:cNvPr id="8" name="Picture 7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9DC57A16-7B28-9C62-A57F-BD460C44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2" y="4993416"/>
            <a:ext cx="3924300" cy="165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EEA9C9-7D42-2D61-0C5E-B881C745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04" y="6422554"/>
            <a:ext cx="3073400" cy="40640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2C9D49-60CF-924D-8FEA-BA0797DA4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24" y="1993369"/>
            <a:ext cx="3302000" cy="2298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D0DFDE-E237-B760-5513-C969BEDA1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54" y="4219238"/>
            <a:ext cx="3136900" cy="330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F55B5-5E5E-14D6-1838-21D85A52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2" y="1567543"/>
            <a:ext cx="3302000" cy="3676261"/>
          </a:xfrm>
        </p:spPr>
        <p:txBody>
          <a:bodyPr>
            <a:normAutofit/>
          </a:bodyPr>
          <a:lstStyle/>
          <a:p>
            <a:r>
              <a:rPr lang="es-419"/>
              <a:t>Archivos .m</a:t>
            </a:r>
          </a:p>
          <a:p>
            <a:endParaRPr lang="es-419"/>
          </a:p>
          <a:p>
            <a:endParaRPr lang="es-419"/>
          </a:p>
          <a:p>
            <a:endParaRPr lang="es-419"/>
          </a:p>
          <a:p>
            <a:endParaRPr lang="es-419"/>
          </a:p>
          <a:p>
            <a:endParaRPr lang="es-419"/>
          </a:p>
          <a:p>
            <a:r>
              <a:rPr lang="es-419"/>
              <a:t>Archivos .mat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F0536-01D0-BC0D-6EF3-CF8ACD955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994" y="29966"/>
            <a:ext cx="8068006" cy="4691360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8A110D8-0AF4-EFFE-7FB7-3BF40A563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042" y="4739950"/>
            <a:ext cx="1458343" cy="20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85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8DBA72-797A-8E7C-18B1-CF6E71621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5" y="1173465"/>
            <a:ext cx="11538335" cy="5450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8A4E6-5C41-CCD1-3B1D-9D1FC4DA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4" y="365126"/>
            <a:ext cx="2183362" cy="558606"/>
          </a:xfrm>
        </p:spPr>
        <p:txBody>
          <a:bodyPr>
            <a:normAutofit fontScale="90000"/>
          </a:bodyPr>
          <a:lstStyle/>
          <a:p>
            <a:r>
              <a:rPr lang="es-419" sz="3200"/>
              <a:t>CNN/NNET/Dropout.m</a:t>
            </a:r>
            <a:endParaRPr sz="32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2D114B-B820-527B-3AF7-D026E7821F40}"/>
              </a:ext>
            </a:extLst>
          </p:cNvPr>
          <p:cNvGrpSpPr/>
          <p:nvPr/>
        </p:nvGrpSpPr>
        <p:grpSpPr>
          <a:xfrm>
            <a:off x="2269803" y="-9488"/>
            <a:ext cx="9806598" cy="6876976"/>
            <a:chOff x="2269803" y="-9488"/>
            <a:chExt cx="9806598" cy="6876976"/>
          </a:xfrm>
        </p:grpSpPr>
        <p:pic>
          <p:nvPicPr>
            <p:cNvPr id="29" name="Picture 28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B67E9F65-E1DC-498D-BB96-5BC1F32C1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9803" y="-9488"/>
              <a:ext cx="9806598" cy="687697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159EC9-13C5-6F75-0AE7-D15F35CB17E7}"/>
                </a:ext>
              </a:extLst>
            </p:cNvPr>
            <p:cNvSpPr/>
            <p:nvPr/>
          </p:nvSpPr>
          <p:spPr>
            <a:xfrm>
              <a:off x="6010729" y="849243"/>
              <a:ext cx="643812" cy="60182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04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E493-6ED2-380F-B365-D1916945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612"/>
          </a:xfrm>
        </p:spPr>
        <p:txBody>
          <a:bodyPr/>
          <a:lstStyle/>
          <a:p>
            <a:r>
              <a:rPr lang="es-419" b="1"/>
              <a:t>Enfoque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EA19B-2DE9-B8DD-9B2C-EB7AB671C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619479"/>
            <a:ext cx="5355084" cy="435211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s">
                <a:effectLst/>
              </a:rPr>
              <a:t>El artículo aborda el desafío de </a:t>
            </a:r>
            <a:r>
              <a:rPr lang="es" b="1">
                <a:effectLst/>
              </a:rPr>
              <a:t>la clasificación precisa de las etapas del sueño </a:t>
            </a:r>
            <a:r>
              <a:rPr lang="es">
                <a:effectLst/>
              </a:rPr>
              <a:t>utilizando señales de electroencefalograma (EEG). </a:t>
            </a:r>
          </a:p>
          <a:p>
            <a:pPr>
              <a:lnSpc>
                <a:spcPct val="120000"/>
              </a:lnSpc>
              <a:buNone/>
            </a:pPr>
            <a:endParaRPr lang="en-US" i="1">
              <a:effectLst/>
              <a:latin typeface="Helvetica" pitchFamily="2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>
                <a:effectLst/>
                <a:latin typeface="Helvetica" pitchFamily="2" charset="0"/>
              </a:rPr>
              <a:t>Las etapas del sueño en adultos se dividen en vigilia nocturna (Awake), sueño no REM N1-N3 (NREM), y sueño REM (movimientos oculares rápidos)</a:t>
            </a:r>
          </a:p>
          <a:p>
            <a:pPr>
              <a:lnSpc>
                <a:spcPct val="120000"/>
              </a:lnSpc>
              <a:buNone/>
            </a:pPr>
            <a:endParaRPr lang="en-US" i="1">
              <a:effectLst/>
              <a:latin typeface="Helvetica" pitchFamily="2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i="1">
                <a:effectLst/>
                <a:latin typeface="Helvetica" pitchFamily="2" charset="0"/>
              </a:rPr>
              <a:t>La detección automática usualmente es pobre en el N1 (fase de somnolencia) porque los datos no son balanceados</a:t>
            </a:r>
            <a:r>
              <a:rPr lang="en-US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7" name="Picture 6" descr="A close-up of different colored lines&#10;&#10;AI-generated content may be incorrect.">
            <a:extLst>
              <a:ext uri="{FF2B5EF4-FFF2-40B4-BE49-F238E27FC236}">
                <a16:creationId xmlns:a16="http://schemas.microsoft.com/office/drawing/2014/main" id="{D6ACD185-2EC4-31CB-D14D-C2F550F890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76"/>
          <a:stretch/>
        </p:blipFill>
        <p:spPr>
          <a:xfrm>
            <a:off x="8528176" y="3695243"/>
            <a:ext cx="3570514" cy="24852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6775A7-4DF2-7A19-9B5D-A1A2E3C50BE1}"/>
              </a:ext>
            </a:extLst>
          </p:cNvPr>
          <p:cNvGrpSpPr/>
          <p:nvPr/>
        </p:nvGrpSpPr>
        <p:grpSpPr>
          <a:xfrm>
            <a:off x="838200" y="267159"/>
            <a:ext cx="10266802" cy="6128685"/>
            <a:chOff x="838200" y="267159"/>
            <a:chExt cx="10266802" cy="6128685"/>
          </a:xfrm>
        </p:grpSpPr>
        <p:pic>
          <p:nvPicPr>
            <p:cNvPr id="4" name="Picture 3" descr="A page of a book with a person on the screen&#10;&#10;Description automatically generated">
              <a:extLst>
                <a:ext uri="{FF2B5EF4-FFF2-40B4-BE49-F238E27FC236}">
                  <a16:creationId xmlns:a16="http://schemas.microsoft.com/office/drawing/2014/main" id="{23A07890-671C-0C83-7B18-ACC62D8DD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414" t="26620" r="44067" b="5324"/>
            <a:stretch/>
          </p:blipFill>
          <p:spPr>
            <a:xfrm>
              <a:off x="8688044" y="267159"/>
              <a:ext cx="2416958" cy="34696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828A1E-3A50-BF4F-70D7-37FFDC095CA9}"/>
                </a:ext>
              </a:extLst>
            </p:cNvPr>
            <p:cNvSpPr txBox="1"/>
            <p:nvPr/>
          </p:nvSpPr>
          <p:spPr>
            <a:xfrm>
              <a:off x="838200" y="5442698"/>
              <a:ext cx="5614749" cy="9531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None/>
              </a:pPr>
              <a:r>
                <a:rPr lang="en-US" sz="2400">
                  <a:effectLst/>
                </a:rPr>
                <a:t>Las </a:t>
              </a:r>
              <a:r>
                <a:rPr lang="en-US" sz="2400"/>
                <a:t>ondas</a:t>
              </a:r>
              <a:r>
                <a:rPr lang="en-US" sz="2400">
                  <a:effectLst/>
                </a:rPr>
                <a:t> Theta se pueden adjudicar a N2, N3 o </a:t>
              </a:r>
              <a:r>
                <a:rPr lang="en-US" sz="2400">
                  <a:solidFill>
                    <a:srgbClr val="FF0000"/>
                  </a:solidFill>
                  <a:effectLst/>
                </a:rPr>
                <a:t>¡</a:t>
              </a:r>
              <a:r>
                <a:rPr lang="en-US" sz="2400" i="1">
                  <a:solidFill>
                    <a:srgbClr val="FF0000"/>
                  </a:solidFill>
                  <a:effectLst/>
                </a:rPr>
                <a:t>incluso</a:t>
              </a:r>
              <a:r>
                <a:rPr lang="en-US" sz="2400">
                  <a:solidFill>
                    <a:srgbClr val="FF0000"/>
                  </a:solidFill>
                  <a:effectLst/>
                </a:rPr>
                <a:t> a la fase REM!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2243B-3B7F-899A-C8A6-3EE319604D33}"/>
              </a:ext>
            </a:extLst>
          </p:cNvPr>
          <p:cNvSpPr txBox="1"/>
          <p:nvPr/>
        </p:nvSpPr>
        <p:spPr>
          <a:xfrm>
            <a:off x="10946375" y="3797473"/>
            <a:ext cx="119366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419" sz="1400" b="1"/>
              <a:t>W Despierto</a:t>
            </a:r>
            <a:endParaRPr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BD115-7C1D-53BA-6D3D-10C72DFCC347}"/>
              </a:ext>
            </a:extLst>
          </p:cNvPr>
          <p:cNvSpPr txBox="1"/>
          <p:nvPr/>
        </p:nvSpPr>
        <p:spPr>
          <a:xfrm>
            <a:off x="10783190" y="5640806"/>
            <a:ext cx="1194558" cy="46935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419" sz="1400" b="1"/>
              <a:t>REM</a:t>
            </a:r>
            <a:br>
              <a:rPr lang="es-419" sz="1050"/>
            </a:br>
            <a:r>
              <a:rPr lang="es-419" sz="1050"/>
              <a:t>(Sueño profundo)</a:t>
            </a:r>
            <a:endParaRPr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CF687-9A71-55D5-7170-675EC46B8C2F}"/>
              </a:ext>
            </a:extLst>
          </p:cNvPr>
          <p:cNvSpPr txBox="1"/>
          <p:nvPr/>
        </p:nvSpPr>
        <p:spPr>
          <a:xfrm>
            <a:off x="10966316" y="4239347"/>
            <a:ext cx="1032655" cy="13154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s-419" sz="1400" b="1"/>
              <a:t>NREM 1</a:t>
            </a:r>
            <a:br>
              <a:rPr lang="es-419" sz="1400" b="1"/>
            </a:br>
            <a:r>
              <a:rPr lang="es-419" sz="1050"/>
              <a:t>(Somnolencia)</a:t>
            </a:r>
          </a:p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es-419" sz="1400" b="1"/>
              <a:t>NREM 2</a:t>
            </a:r>
          </a:p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es-419" sz="1400" b="1"/>
              <a:t>NREM 3</a:t>
            </a:r>
            <a:endParaRPr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FC29A-71B2-3C91-2E9A-471235FE14CC}"/>
              </a:ext>
            </a:extLst>
          </p:cNvPr>
          <p:cNvSpPr txBox="1"/>
          <p:nvPr/>
        </p:nvSpPr>
        <p:spPr>
          <a:xfrm>
            <a:off x="6515368" y="3661963"/>
            <a:ext cx="2119491" cy="243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  <a:spcBef>
                <a:spcPts val="700"/>
              </a:spcBef>
            </a:pPr>
            <a:r>
              <a:rPr lang="es-419" sz="1600" b="1"/>
              <a:t>Alpha</a:t>
            </a:r>
          </a:p>
          <a:p>
            <a:pPr algn="r">
              <a:lnSpc>
                <a:spcPct val="150000"/>
              </a:lnSpc>
              <a:spcBef>
                <a:spcPts val="700"/>
              </a:spcBef>
            </a:pPr>
            <a:r>
              <a:rPr lang="es-419" sz="1600" b="1"/>
              <a:t>Theta</a:t>
            </a:r>
          </a:p>
          <a:p>
            <a:pPr algn="r">
              <a:lnSpc>
                <a:spcPct val="200000"/>
              </a:lnSpc>
              <a:spcBef>
                <a:spcPts val="500"/>
              </a:spcBef>
            </a:pPr>
            <a:r>
              <a:rPr lang="es-419" sz="1600" b="1"/>
              <a:t>Husos y complejos K</a:t>
            </a:r>
          </a:p>
          <a:p>
            <a:pPr algn="r">
              <a:lnSpc>
                <a:spcPct val="200000"/>
              </a:lnSpc>
              <a:spcBef>
                <a:spcPts val="500"/>
              </a:spcBef>
            </a:pPr>
            <a:r>
              <a:rPr lang="es-419" sz="1600" b="1"/>
              <a:t>Delta</a:t>
            </a:r>
          </a:p>
          <a:p>
            <a:pPr algn="r">
              <a:lnSpc>
                <a:spcPct val="150000"/>
              </a:lnSpc>
              <a:spcBef>
                <a:spcPts val="500"/>
              </a:spcBef>
            </a:pPr>
            <a:r>
              <a:rPr lang="es-419" sz="1600" b="1"/>
              <a:t>Alpha y Theta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48F73A-6C3E-0CEC-98C7-B07EBAC8D904}"/>
              </a:ext>
            </a:extLst>
          </p:cNvPr>
          <p:cNvSpPr/>
          <p:nvPr/>
        </p:nvSpPr>
        <p:spPr>
          <a:xfrm>
            <a:off x="6515368" y="3736830"/>
            <a:ext cx="5535484" cy="2443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558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D382-56DE-2738-23B3-9A912A99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Muchas gracias por su atención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9D6A-4FD2-C362-7B89-DA1B1B1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231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DDDB-955D-1211-B6A5-BD6D0930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7267"/>
          </a:xfrm>
        </p:spPr>
        <p:txBody>
          <a:bodyPr>
            <a:normAutofit fontScale="90000"/>
          </a:bodyPr>
          <a:lstStyle/>
          <a:p>
            <a:r>
              <a:rPr lang="es-419" sz="3600" b="1"/>
              <a:t>Características de las frecuencias de ondas</a:t>
            </a:r>
            <a:endParaRPr sz="3600" b="1"/>
          </a:p>
        </p:txBody>
      </p:sp>
      <p:pic>
        <p:nvPicPr>
          <p:cNvPr id="7" name="Content Placeholder 6" descr="A group of blue and white lines&#10;&#10;AI-generated content may be incorrect.">
            <a:extLst>
              <a:ext uri="{FF2B5EF4-FFF2-40B4-BE49-F238E27FC236}">
                <a16:creationId xmlns:a16="http://schemas.microsoft.com/office/drawing/2014/main" id="{D982AD97-D1C3-B4F6-0BD9-A33D5EBC7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8636"/>
          <a:stretch/>
        </p:blipFill>
        <p:spPr>
          <a:xfrm>
            <a:off x="93607" y="3667320"/>
            <a:ext cx="6378095" cy="1408533"/>
          </a:xfrm>
        </p:spPr>
      </p:pic>
      <p:pic>
        <p:nvPicPr>
          <p:cNvPr id="5" name="Picture 4" descr="A table with text and images&#10;&#10;AI-generated content may be incorrect.">
            <a:extLst>
              <a:ext uri="{FF2B5EF4-FFF2-40B4-BE49-F238E27FC236}">
                <a16:creationId xmlns:a16="http://schemas.microsoft.com/office/drawing/2014/main" id="{4273B648-940D-7ED2-0853-1D4B4416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95" y="1135549"/>
            <a:ext cx="7368410" cy="2531771"/>
          </a:xfrm>
          <a:prstGeom prst="rect">
            <a:avLst/>
          </a:prstGeom>
        </p:spPr>
      </p:pic>
      <p:pic>
        <p:nvPicPr>
          <p:cNvPr id="8" name="Content Placeholder 6" descr="A group of blue and white lines&#10;&#10;AI-generated content may be incorrect.">
            <a:extLst>
              <a:ext uri="{FF2B5EF4-FFF2-40B4-BE49-F238E27FC236}">
                <a16:creationId xmlns:a16="http://schemas.microsoft.com/office/drawing/2014/main" id="{4E0C5AAF-B953-93F0-7141-C0D3AC09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364" b="37272"/>
          <a:stretch/>
        </p:blipFill>
        <p:spPr>
          <a:xfrm>
            <a:off x="1187870" y="5169159"/>
            <a:ext cx="6796793" cy="1500998"/>
          </a:xfrm>
          <a:prstGeom prst="rect">
            <a:avLst/>
          </a:prstGeom>
        </p:spPr>
      </p:pic>
      <p:pic>
        <p:nvPicPr>
          <p:cNvPr id="9" name="Content Placeholder 6" descr="A group of blue and white lines&#10;&#10;AI-generated content may be incorrect.">
            <a:extLst>
              <a:ext uri="{FF2B5EF4-FFF2-40B4-BE49-F238E27FC236}">
                <a16:creationId xmlns:a16="http://schemas.microsoft.com/office/drawing/2014/main" id="{B9C0466E-EE17-9F11-0F10-33B40420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07" t="62729" r="22216" b="5907"/>
          <a:stretch/>
        </p:blipFill>
        <p:spPr>
          <a:xfrm>
            <a:off x="7984663" y="5191596"/>
            <a:ext cx="3700899" cy="1478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E4BD7-96EE-4626-3B1F-81BD9C2B9F39}"/>
              </a:ext>
            </a:extLst>
          </p:cNvPr>
          <p:cNvSpPr txBox="1"/>
          <p:nvPr/>
        </p:nvSpPr>
        <p:spPr>
          <a:xfrm>
            <a:off x="475862" y="3584802"/>
            <a:ext cx="27525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419" sz="1200"/>
              <a:t>Despierto (estadio W)</a:t>
            </a:r>
            <a:endParaRPr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F2FA1-70D9-2032-2A2C-3ABC2C42877B}"/>
              </a:ext>
            </a:extLst>
          </p:cNvPr>
          <p:cNvSpPr txBox="1"/>
          <p:nvPr/>
        </p:nvSpPr>
        <p:spPr>
          <a:xfrm>
            <a:off x="3493393" y="3584802"/>
            <a:ext cx="30753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419" sz="1200"/>
              <a:t>Somnolencia, cabeceando (estadio N1)</a:t>
            </a:r>
            <a:endParaRPr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0D926-E65B-10FE-67AA-82036371F107}"/>
              </a:ext>
            </a:extLst>
          </p:cNvPr>
          <p:cNvSpPr txBox="1"/>
          <p:nvPr/>
        </p:nvSpPr>
        <p:spPr>
          <a:xfrm>
            <a:off x="1660849" y="5100831"/>
            <a:ext cx="28458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419" sz="1200"/>
              <a:t>Estadio N2</a:t>
            </a:r>
            <a:endParaRPr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C1E96-A15A-DE9B-33AE-C1ADD42B5722}"/>
              </a:ext>
            </a:extLst>
          </p:cNvPr>
          <p:cNvSpPr txBox="1"/>
          <p:nvPr/>
        </p:nvSpPr>
        <p:spPr>
          <a:xfrm>
            <a:off x="4979665" y="5086641"/>
            <a:ext cx="28458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419" sz="1200"/>
              <a:t>Estadio N3</a:t>
            </a:r>
            <a:endParaRPr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09C55-25BB-098F-35EE-E2971B96BAF8}"/>
              </a:ext>
            </a:extLst>
          </p:cNvPr>
          <p:cNvSpPr txBox="1"/>
          <p:nvPr/>
        </p:nvSpPr>
        <p:spPr>
          <a:xfrm>
            <a:off x="8528180" y="5075853"/>
            <a:ext cx="29344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419" sz="1200"/>
              <a:t>Estadio REM</a:t>
            </a:r>
            <a:endParaRPr sz="1200"/>
          </a:p>
        </p:txBody>
      </p:sp>
      <p:pic>
        <p:nvPicPr>
          <p:cNvPr id="13" name="Picture 12" descr="A graph with a red circle and a line&#10;&#10;AI-generated content may be incorrect.">
            <a:extLst>
              <a:ext uri="{FF2B5EF4-FFF2-40B4-BE49-F238E27FC236}">
                <a16:creationId xmlns:a16="http://schemas.microsoft.com/office/drawing/2014/main" id="{E4EEEC7C-E5A5-528E-F13E-47EBD04837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551"/>
          <a:stretch/>
        </p:blipFill>
        <p:spPr>
          <a:xfrm>
            <a:off x="6471702" y="3758548"/>
            <a:ext cx="5719888" cy="107470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7E63368-390F-C386-0ABB-38F4EA42EDBA}"/>
              </a:ext>
            </a:extLst>
          </p:cNvPr>
          <p:cNvSpPr/>
          <p:nvPr/>
        </p:nvSpPr>
        <p:spPr>
          <a:xfrm>
            <a:off x="2080727" y="5514392"/>
            <a:ext cx="699795" cy="6021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38F6D-3B5F-59CC-AA66-38CE4A4F3AFB}"/>
              </a:ext>
            </a:extLst>
          </p:cNvPr>
          <p:cNvSpPr txBox="1"/>
          <p:nvPr/>
        </p:nvSpPr>
        <p:spPr>
          <a:xfrm>
            <a:off x="6736703" y="3617219"/>
            <a:ext cx="536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200"/>
              <a:t>Ondas huso en N2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76856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E751-CD04-9DAC-015F-8353A3DC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30398" cy="1325563"/>
          </a:xfrm>
        </p:spPr>
        <p:txBody>
          <a:bodyPr>
            <a:normAutofit/>
          </a:bodyPr>
          <a:lstStyle/>
          <a:p>
            <a:r>
              <a:rPr lang="es-419" sz="3600" b="1"/>
              <a:t>Material complementario</a:t>
            </a:r>
            <a:endParaRPr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6283-7C69-F798-D6E5-6D2D46449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1374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sz="2000"/>
              <a:t>Conjuntos de datos</a:t>
            </a:r>
          </a:p>
          <a:p>
            <a:pPr marL="0" indent="0">
              <a:buNone/>
            </a:pPr>
            <a:r>
              <a:rPr lang="es-419" sz="2000"/>
              <a:t>Citas al artículo (8 en PubMed, 75 en Google Académico)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1DA6C-E9BB-937B-37D0-5D2CF99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08" r="7493" b="24819"/>
          <a:stretch/>
        </p:blipFill>
        <p:spPr>
          <a:xfrm>
            <a:off x="5860330" y="231354"/>
            <a:ext cx="6255186" cy="6533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BFD43B-8E1E-7974-9B7A-388F3C8DD76D}"/>
              </a:ext>
            </a:extLst>
          </p:cNvPr>
          <p:cNvSpPr txBox="1"/>
          <p:nvPr/>
        </p:nvSpPr>
        <p:spPr>
          <a:xfrm>
            <a:off x="551760" y="3643551"/>
            <a:ext cx="5544239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2001 </a:t>
            </a:r>
            <a:r>
              <a:rPr lang="en-US" sz="1400" b="1"/>
              <a:t>Bruce</a:t>
            </a:r>
            <a:r>
              <a:rPr lang="en-US" sz="1400"/>
              <a:t> Biomedical Signal Processing and Signal Modeling 1st ed</a:t>
            </a:r>
          </a:p>
          <a:p>
            <a:r>
              <a:rPr lang="en-US" sz="1400"/>
              <a:t>2006 Mitra 3rd ed</a:t>
            </a:r>
          </a:p>
          <a:p>
            <a:r>
              <a:rPr lang="en-US" sz="1400"/>
              <a:t>2006 </a:t>
            </a:r>
            <a:r>
              <a:rPr lang="en-US" sz="1400" b="1"/>
              <a:t>van Drongelen</a:t>
            </a:r>
            <a:r>
              <a:rPr lang="en-US" sz="1400"/>
              <a:t> Signal Processing for Neuroscientists</a:t>
            </a:r>
          </a:p>
          <a:p>
            <a:r>
              <a:rPr lang="en-US" sz="1400"/>
              <a:t>2014 Enderle Introduction to Biomedical Engineering</a:t>
            </a:r>
          </a:p>
          <a:p>
            <a:r>
              <a:rPr lang="en-US" sz="1400"/>
              <a:t>2018 Zhang</a:t>
            </a:r>
          </a:p>
          <a:p>
            <a:r>
              <a:rPr lang="en-US" sz="1400"/>
              <a:t>2021 </a:t>
            </a:r>
            <a:r>
              <a:rPr lang="en-US" sz="1400" b="1"/>
              <a:t>Eldele</a:t>
            </a:r>
            <a:r>
              <a:rPr lang="en-US" sz="1400"/>
              <a:t> AttnSleep_supplementary_materials</a:t>
            </a:r>
          </a:p>
          <a:p>
            <a:r>
              <a:rPr lang="en-US" sz="1400"/>
              <a:t>2021 </a:t>
            </a:r>
            <a:r>
              <a:rPr lang="en-US" sz="1400" b="1"/>
              <a:t>Eldele</a:t>
            </a:r>
          </a:p>
          <a:p>
            <a:r>
              <a:rPr lang="en-US" sz="1400"/>
              <a:t>2022 </a:t>
            </a:r>
            <a:r>
              <a:rPr lang="en-US" sz="1400" b="1"/>
              <a:t>Almutairi</a:t>
            </a:r>
          </a:p>
          <a:p>
            <a:r>
              <a:rPr lang="en-US" b="1"/>
              <a:t>2022 Li</a:t>
            </a:r>
          </a:p>
          <a:p>
            <a:r>
              <a:rPr lang="en-US" sz="1400"/>
              <a:t>2024 Liu</a:t>
            </a:r>
          </a:p>
          <a:p>
            <a:r>
              <a:rPr lang="en-US" sz="1400"/>
              <a:t>2024 </a:t>
            </a:r>
            <a:r>
              <a:rPr lang="en-US" sz="1400" b="1"/>
              <a:t>Yue</a:t>
            </a:r>
            <a:endParaRPr sz="1400" b="1"/>
          </a:p>
        </p:txBody>
      </p:sp>
    </p:spTree>
    <p:extLst>
      <p:ext uri="{BB962C8B-B14F-4D97-AF65-F5344CB8AC3E}">
        <p14:creationId xmlns:p14="http://schemas.microsoft.com/office/powerpoint/2010/main" val="304993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5AF3D-9892-9E59-6F1D-827A928A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30" y="365125"/>
            <a:ext cx="3888954" cy="1325563"/>
          </a:xfrm>
        </p:spPr>
        <p:txBody>
          <a:bodyPr>
            <a:noAutofit/>
          </a:bodyPr>
          <a:lstStyle/>
          <a:p>
            <a:r>
              <a:rPr lang="en-US" sz="2000"/>
              <a:t>https://scholar.google.com/scholar?cites=9806473508736433736&amp;as_sdt=2005&amp;sciodt=0,5&amp;hl=en</a:t>
            </a:r>
            <a:endParaRPr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4144-4E70-3291-6C7F-8D6BE30F9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9896" cy="4351338"/>
          </a:xfrm>
        </p:spPr>
        <p:txBody>
          <a:bodyPr>
            <a:normAutofit/>
          </a:bodyPr>
          <a:lstStyle/>
          <a:p>
            <a:r>
              <a:rPr lang="es-419" sz="2400"/>
              <a:t>Aprox. 75 publicaciones</a:t>
            </a:r>
            <a:endParaRPr sz="240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B0362D2-A812-847E-FC47-2C5396EA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48" y="0"/>
            <a:ext cx="6029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2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00EA6-4018-647E-BE93-5C555222B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DF44-6F4D-AAFE-076F-D78257E7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612"/>
          </a:xfrm>
        </p:spPr>
        <p:txBody>
          <a:bodyPr/>
          <a:lstStyle/>
          <a:p>
            <a:r>
              <a:rPr lang="es-419" b="1"/>
              <a:t>Enfoque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4AEB-ED79-1E60-2858-AF339A7CD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4739"/>
            <a:ext cx="10515600" cy="13820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">
                <a:effectLst/>
              </a:rPr>
              <a:t>El artículo aborda el desafío de </a:t>
            </a:r>
            <a:r>
              <a:rPr lang="es" b="1">
                <a:effectLst/>
              </a:rPr>
              <a:t>la clasificación precisa de las etapas del sueño </a:t>
            </a:r>
            <a:r>
              <a:rPr lang="es">
                <a:effectLst/>
              </a:rPr>
              <a:t>utilizando señales de electroencefalograma (EEG). Existen varias bases de datos para comparar resultados.</a:t>
            </a:r>
          </a:p>
        </p:txBody>
      </p:sp>
      <p:pic>
        <p:nvPicPr>
          <p:cNvPr id="5" name="Picture 4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E3EC6194-C021-091A-A42F-0A57C8FE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47" y="2516762"/>
            <a:ext cx="4505899" cy="3718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857817-459A-285B-231D-E2132FE1FBD1}"/>
              </a:ext>
            </a:extLst>
          </p:cNvPr>
          <p:cNvSpPr txBox="1"/>
          <p:nvPr/>
        </p:nvSpPr>
        <p:spPr>
          <a:xfrm>
            <a:off x="726292" y="6188521"/>
            <a:ext cx="111260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effectLst/>
                <a:latin typeface="Arial" panose="020B0604020202020204" pitchFamily="34" charset="0"/>
                <a:ea typeface="Arial MT"/>
              </a:rPr>
              <a:t>Fig</a:t>
            </a:r>
            <a:r>
              <a:rPr lang="en-US" sz="1050">
                <a:latin typeface="Arial" panose="020B0604020202020204" pitchFamily="34" charset="0"/>
              </a:rPr>
              <a:t>ura 1. </a:t>
            </a:r>
            <a:r>
              <a:rPr lang="en-EC" sz="1050">
                <a:latin typeface="Arial" panose="020B0604020202020204" pitchFamily="34" charset="0"/>
              </a:rPr>
              <a:t>Distribución del uso de cada conjunto de datos del sueño en estudios que emplean técnicas de aprendizaje automático para la clasificación de las etapas del sueño. </a:t>
            </a:r>
            <a:endParaRPr lang="en-US" sz="1050">
              <a:latin typeface="Arial" panose="020B0604020202020204" pitchFamily="34" charset="0"/>
            </a:endParaRPr>
          </a:p>
          <a:p>
            <a:endParaRPr lang="en-US" sz="800">
              <a:effectLst/>
              <a:latin typeface="Arial" panose="020B0604020202020204" pitchFamily="34" charset="0"/>
              <a:ea typeface="Arial MT"/>
            </a:endParaRPr>
          </a:p>
          <a:p>
            <a:r>
              <a:rPr lang="en-US" sz="800">
                <a:effectLst/>
                <a:latin typeface="Arial" panose="020B0604020202020204" pitchFamily="34" charset="0"/>
                <a:ea typeface="Arial MT"/>
              </a:rPr>
              <a:t>Almutairi, H., Hassan, G.M., Datta, A. (2022) Machine-Learning-Based Approaches for Sleep Stage Classification Utilising a Combination of Physiological Signals: A Systematic Review. </a:t>
            </a:r>
            <a:r>
              <a:rPr lang="en-US" sz="800" i="1">
                <a:effectLst/>
                <a:latin typeface="Arial" panose="020B0604020202020204" pitchFamily="34" charset="0"/>
                <a:ea typeface="Arial MT"/>
              </a:rPr>
              <a:t>Appl. Sci.</a:t>
            </a:r>
            <a:r>
              <a:rPr lang="en-US" sz="800">
                <a:effectLst/>
                <a:latin typeface="Arial" panose="020B0604020202020204" pitchFamily="34" charset="0"/>
                <a:ea typeface="Arial MT"/>
              </a:rPr>
              <a:t> 13, 13280. Disponible en: https://doi.org/10.3390/app132413280</a:t>
            </a:r>
            <a:r>
              <a:rPr lang="en-EC" sz="800">
                <a:effectLst/>
              </a:rPr>
              <a:t> 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82846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514F-A1FC-A481-A3B0-1A042AB72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444"/>
          </a:xfrm>
        </p:spPr>
        <p:txBody>
          <a:bodyPr>
            <a:normAutofit fontScale="90000"/>
          </a:bodyPr>
          <a:lstStyle/>
          <a:p>
            <a:r>
              <a:rPr lang="es" b="1"/>
              <a:t>Redes neuronales convolucionales (CNN)</a:t>
            </a:r>
            <a:endParaRPr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B6C1-7B7E-0723-4C2F-F3A8F7ECE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556"/>
            <a:ext cx="10515600" cy="193112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" b="1">
                <a:effectLst/>
              </a:rPr>
              <a:t>Pro:</a:t>
            </a:r>
            <a:r>
              <a:rPr lang="es">
                <a:effectLst/>
              </a:rPr>
              <a:t> se utilizan comúnmente para la extracción de características de tiempo y frecuencia de los datos de EEG</a:t>
            </a:r>
          </a:p>
          <a:p>
            <a:pPr>
              <a:buNone/>
            </a:pPr>
            <a:r>
              <a:rPr lang="es" b="1"/>
              <a:t>Contra:</a:t>
            </a:r>
            <a:r>
              <a:rPr lang="es"/>
              <a:t> p</a:t>
            </a:r>
            <a:r>
              <a:rPr lang="es">
                <a:effectLst/>
              </a:rPr>
              <a:t>ueden pasar por alto las relaciones de transición temporal entre las diferentes etapas del sueño.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348B5-0092-0071-4E34-647E4C35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828" y="2756971"/>
            <a:ext cx="5274402" cy="3208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9C0ABE-16D4-1C14-6ED2-9225C4C237F9}"/>
              </a:ext>
            </a:extLst>
          </p:cNvPr>
          <p:cNvSpPr txBox="1"/>
          <p:nvPr/>
        </p:nvSpPr>
        <p:spPr>
          <a:xfrm>
            <a:off x="1113623" y="6146591"/>
            <a:ext cx="10515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>
                <a:effectLst/>
              </a:rPr>
              <a:t>Figura 2. Distribución de los estudios que usan métodos de extracción de características o datos en bruto para el aprendizaje por perceptrones (ML)</a:t>
            </a:r>
          </a:p>
          <a:p>
            <a:pPr>
              <a:buNone/>
            </a:pPr>
            <a:endParaRPr lang="en-US" sz="800"/>
          </a:p>
          <a:p>
            <a:r>
              <a:rPr lang="en-US" sz="800">
                <a:effectLst/>
                <a:ea typeface="Arial MT"/>
              </a:rPr>
              <a:t>Almutairi, H., Hassan, G.M., Datta, A. (2022) Machine-Learning-Based Approaches for Sleep Stage Classification Utilising a Combination of Physiological Signals: A Systematic Review. </a:t>
            </a:r>
            <a:r>
              <a:rPr lang="en-US" sz="800" i="1">
                <a:effectLst/>
                <a:ea typeface="Arial MT"/>
              </a:rPr>
              <a:t>Appl. Sci.</a:t>
            </a:r>
            <a:r>
              <a:rPr lang="en-US" sz="800">
                <a:effectLst/>
                <a:ea typeface="Arial MT"/>
              </a:rPr>
              <a:t> 13, 13280. Disponible en: https://doi.org/10.3390/app132413280</a:t>
            </a:r>
            <a:r>
              <a:rPr lang="en-US" sz="800">
                <a:effectLst/>
              </a:rPr>
              <a:t> </a:t>
            </a:r>
            <a:endParaRPr lang="en-US" sz="800"/>
          </a:p>
          <a:p>
            <a:pPr>
              <a:buNone/>
            </a:pPr>
            <a:endParaRPr lang="en-US" sz="1000">
              <a:effectLst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D527E-1485-4DDF-070D-7CF5585723DC}"/>
              </a:ext>
            </a:extLst>
          </p:cNvPr>
          <p:cNvCxnSpPr/>
          <p:nvPr/>
        </p:nvCxnSpPr>
        <p:spPr>
          <a:xfrm>
            <a:off x="5941764" y="5965635"/>
            <a:ext cx="2864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EB5C74-7A00-3F5F-BF2D-64699F933ABE}"/>
              </a:ext>
            </a:extLst>
          </p:cNvPr>
          <p:cNvCxnSpPr/>
          <p:nvPr/>
        </p:nvCxnSpPr>
        <p:spPr>
          <a:xfrm>
            <a:off x="7082010" y="5965635"/>
            <a:ext cx="2864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510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F5B2-CDB6-97B7-4325-33370788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b="1">
                <a:effectLst/>
              </a:rPr>
              <a:t>EEGSNet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A92CC-B721-8136-5067-BD11459F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">
                <a:effectLst/>
              </a:rPr>
              <a:t>Li, et al. proponen un nuevo modelo basado en aprendizaje profundo (</a:t>
            </a:r>
            <a:r>
              <a:rPr lang="es" b="1">
                <a:effectLst/>
              </a:rPr>
              <a:t>EEGSNet</a:t>
            </a:r>
            <a:r>
              <a:rPr lang="es">
                <a:effectLst/>
              </a:rPr>
              <a:t>)</a:t>
            </a:r>
            <a:r>
              <a:rPr lang="es" b="1">
                <a:effectLst/>
              </a:rPr>
              <a:t> </a:t>
            </a:r>
            <a:r>
              <a:rPr lang="es">
                <a:effectLst/>
              </a:rPr>
              <a:t>para la clasificación automática de las etapas del sueño.</a:t>
            </a:r>
          </a:p>
          <a:p>
            <a:pPr>
              <a:buNone/>
            </a:pPr>
            <a:r>
              <a:rPr lang="es" sz="2800" b="1">
                <a:effectLst/>
              </a:rPr>
              <a:t>EEGSNet </a:t>
            </a:r>
            <a:r>
              <a:rPr lang="es"/>
              <a:t>usa la transformación de la señal EEG a espectrogramas como entrada</a:t>
            </a:r>
            <a:r>
              <a:rPr lang="es" sz="2800" b="1">
                <a:effectLst/>
              </a:rPr>
              <a:t> </a:t>
            </a:r>
            <a:r>
              <a:rPr lang="es" sz="2800">
                <a:effectLst/>
              </a:rPr>
              <a:t>para el modelo</a:t>
            </a:r>
            <a:endParaRPr/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10BE396C-D12F-62A0-02FB-2432C97B8C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508"/>
          <a:stretch/>
        </p:blipFill>
        <p:spPr>
          <a:xfrm>
            <a:off x="838200" y="4145770"/>
            <a:ext cx="10515600" cy="22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A3DA-7BC1-91B7-844C-566245FDA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057"/>
            <a:ext cx="10850696" cy="1325563"/>
          </a:xfrm>
        </p:spPr>
        <p:txBody>
          <a:bodyPr>
            <a:normAutofit/>
          </a:bodyPr>
          <a:lstStyle/>
          <a:p>
            <a:r>
              <a:rPr lang="es" sz="3600" b="1">
                <a:effectLst/>
              </a:rPr>
              <a:t>Espectrogramas EEG como entrada para el modelo</a:t>
            </a:r>
            <a:endParaRPr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9065-CD81-C1B2-0718-384E1867D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049"/>
            <a:ext cx="10515600" cy="8482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" sz="2400">
                <a:effectLst/>
              </a:rPr>
              <a:t>Un espectrograma representa visualmente el contenido de frecuencia de la señal EEG a lo largo del tiempo.</a:t>
            </a:r>
            <a:endParaRPr sz="2400"/>
          </a:p>
        </p:txBody>
      </p:sp>
      <p:pic>
        <p:nvPicPr>
          <p:cNvPr id="5" name="Picture 4" descr="A green and blue background with red circles&#10;&#10;AI-generated content may be incorrect.">
            <a:extLst>
              <a:ext uri="{FF2B5EF4-FFF2-40B4-BE49-F238E27FC236}">
                <a16:creationId xmlns:a16="http://schemas.microsoft.com/office/drawing/2014/main" id="{FDF8BE98-CDA5-968E-9D3A-BE230D85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99" y="2953499"/>
            <a:ext cx="4582671" cy="3711486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F95287E2-2295-8743-F1A1-F3E583576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70" y="2953498"/>
            <a:ext cx="4954131" cy="35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6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1101</Words>
  <Application>Microsoft Macintosh PowerPoint</Application>
  <PresentationFormat>Widescreen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Arial MT</vt:lpstr>
      <vt:lpstr>Helvetica</vt:lpstr>
      <vt:lpstr>Office Theme</vt:lpstr>
      <vt:lpstr>Li, C., et al (2022). Aprendizaje profundo para la clasificación de las etapas del sueño con espectrograma EEG</vt:lpstr>
      <vt:lpstr>Enfoque</vt:lpstr>
      <vt:lpstr>Características de las frecuencias de ondas</vt:lpstr>
      <vt:lpstr>Material complementario</vt:lpstr>
      <vt:lpstr>https://scholar.google.com/scholar?cites=9806473508736433736&amp;as_sdt=2005&amp;sciodt=0,5&amp;hl=en</vt:lpstr>
      <vt:lpstr>Enfoque</vt:lpstr>
      <vt:lpstr>Redes neuronales convolucionales (CNN)</vt:lpstr>
      <vt:lpstr>EEGSNet</vt:lpstr>
      <vt:lpstr>Espectrogramas EEG como entrada para el modelo</vt:lpstr>
      <vt:lpstr>El modelo EEGSNet tiene dos módulos principales</vt:lpstr>
      <vt:lpstr>Clasificador auxiliar</vt:lpstr>
      <vt:lpstr>Objetivo clave del modelo EEGSNet</vt:lpstr>
      <vt:lpstr>Conjuntos de datos para evaluar el modelo EEGSNet</vt:lpstr>
      <vt:lpstr>Principales contribuciones del artículo</vt:lpstr>
      <vt:lpstr>Resultados del modelo EEGSNet</vt:lpstr>
      <vt:lpstr>Limitaciones de la investigación de Li, et al</vt:lpstr>
      <vt:lpstr>Estado actual del conjunto de datos sleep-edfx</vt:lpstr>
      <vt:lpstr>Guiones</vt:lpstr>
      <vt:lpstr>CNN/NNET/Dropout.m</vt:lpstr>
      <vt:lpstr>Muchas 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Hinostroza</dc:creator>
  <cp:lastModifiedBy>Daniel Hinostroza</cp:lastModifiedBy>
  <cp:revision>146</cp:revision>
  <dcterms:created xsi:type="dcterms:W3CDTF">2025-04-20T14:50:05Z</dcterms:created>
  <dcterms:modified xsi:type="dcterms:W3CDTF">2025-04-25T02:51:25Z</dcterms:modified>
</cp:coreProperties>
</file>